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7" r:id="rId6"/>
  </p:sldMasterIdLst>
  <p:notesMasterIdLst>
    <p:notesMasterId r:id="rId12"/>
  </p:notesMasterIdLst>
  <p:handoutMasterIdLst>
    <p:handoutMasterId r:id="rId35"/>
  </p:handoutMasterIdLst>
  <p:sldIdLst>
    <p:sldId id="396" r:id="rId7"/>
    <p:sldId id="438" r:id="rId8"/>
    <p:sldId id="740" r:id="rId9"/>
    <p:sldId id="741" r:id="rId10"/>
    <p:sldId id="742" r:id="rId11"/>
    <p:sldId id="711" r:id="rId13"/>
    <p:sldId id="771" r:id="rId14"/>
    <p:sldId id="269" r:id="rId15"/>
    <p:sldId id="643" r:id="rId16"/>
    <p:sldId id="272" r:id="rId17"/>
    <p:sldId id="645" r:id="rId18"/>
    <p:sldId id="507" r:id="rId19"/>
    <p:sldId id="509" r:id="rId20"/>
    <p:sldId id="674" r:id="rId21"/>
    <p:sldId id="675" r:id="rId22"/>
    <p:sldId id="743" r:id="rId23"/>
    <p:sldId id="746" r:id="rId24"/>
    <p:sldId id="745" r:id="rId25"/>
    <p:sldId id="773" r:id="rId26"/>
    <p:sldId id="774" r:id="rId27"/>
    <p:sldId id="772" r:id="rId28"/>
    <p:sldId id="776" r:id="rId29"/>
    <p:sldId id="777" r:id="rId30"/>
    <p:sldId id="778" r:id="rId31"/>
    <p:sldId id="779" r:id="rId32"/>
    <p:sldId id="780" r:id="rId33"/>
    <p:sldId id="769" r:id="rId34"/>
  </p:sldIdLst>
  <p:sldSz cx="9144000" cy="5143500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778" y="72"/>
      </p:cViewPr>
      <p:guideLst>
        <p:guide orient="horz" pos="1575"/>
        <p:guide pos="29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4" cy="45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1ED741C-4E6E-4FEB-B7E4-18BC73E8C730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4" name="幻灯片图像占位符 614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7171" name="文本占位符 614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1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2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Third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3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Fourth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4" indent="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Fifth level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lvl="1" indent="228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lvl="2" indent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lvl="3" indent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lvl="4" indent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lvl="5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45718" tIns="45718" rIns="45718" bIns="45718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52930" cy="50752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669E9CE-6827-418B-97B9-A97D0B43F2AA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354C1CB-1B45-45E5-9243-75833597CB9E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0B45381-8DAF-44E5-AFE5-0C36D246A1AB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820FC5B-3860-42DC-971A-D0B060C8D992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D2D424B-63A0-4B6A-B84E-62B25D273B73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3A13AB9-CFCD-4925-82CB-79AE9FB3E690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1FA60E58-9474-4882-8196-728B852446BF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814A1D0-DC8D-4E6A-A0C7-72FF5384D1CA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79192FA-0215-4233-B91F-F4F45BB75E88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4A33DAB-0789-40B1-804B-E8EE9C1D2F2D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D7CF29C-F29F-4DBC-9A0C-B796CF822DDA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5" Type="http://schemas.openxmlformats.org/officeDocument/2006/relationships/theme" Target="../theme/theme3.xml"/><Relationship Id="rId14" Type="http://schemas.openxmlformats.org/officeDocument/2006/relationships/image" Target="../media/image4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6" Type="http://schemas.openxmlformats.org/officeDocument/2006/relationships/theme" Target="../theme/theme4.xml"/><Relationship Id="rId15" Type="http://schemas.openxmlformats.org/officeDocument/2006/relationships/image" Target="../media/image2.png"/><Relationship Id="rId14" Type="http://schemas.openxmlformats.org/officeDocument/2006/relationships/image" Target="../media/image5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4"/>
          <p:cNvSpPr/>
          <p:nvPr>
            <p:ph type="title"/>
          </p:nvPr>
        </p:nvSpPr>
        <p:spPr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5"/>
          <p:cNvSpPr/>
          <p:nvPr>
            <p:ph type="body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t"/>
          <a:p>
            <a:pPr lvl="0" indent="-34290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-3259455"/>
            <a:r>
              <a:rPr lang="en-US" altLang="zh-CN" dirty="0"/>
              <a:t>Second level</a:t>
            </a:r>
            <a:endParaRPr lang="en-US" altLang="zh-CN" dirty="0"/>
          </a:p>
          <a:p>
            <a:pPr lvl="2" indent="-3038475"/>
            <a:r>
              <a:rPr lang="en-US" altLang="zh-CN" dirty="0"/>
              <a:t>Third level</a:t>
            </a:r>
            <a:endParaRPr lang="en-US" altLang="zh-CN" dirty="0"/>
          </a:p>
          <a:p>
            <a:pPr lvl="3" indent="-3634105"/>
            <a:r>
              <a:rPr lang="en-US" altLang="zh-CN" dirty="0"/>
              <a:t>Fourth level</a:t>
            </a:r>
            <a:endParaRPr lang="en-US" altLang="zh-CN" dirty="0"/>
          </a:p>
          <a:p>
            <a:pPr lvl="4" indent="-3634105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灯片编号占位符 1026"/>
          <p:cNvSpPr>
            <a:spLocks noGrp="1"/>
          </p:cNvSpPr>
          <p:nvPr>
            <p:ph type="sldNum" sz="quarter" idx="2"/>
          </p:nvPr>
        </p:nvSpPr>
        <p:spPr>
          <a:xfrm>
            <a:off x="8426450" y="4765675"/>
            <a:ext cx="257175" cy="269875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>
            <a:lvl1pPr algn="r">
              <a:defRPr sz="1200" b="0" noProof="1" dirty="0">
                <a:solidFill>
                  <a:srgbClr val="888888"/>
                </a:solidFill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72F3A58-1045-410C-9480-07FE2458C08F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4879975"/>
            <a:ext cx="9144000" cy="2667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2051" name="图片 204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6350"/>
            <a:ext cx="9144000" cy="3683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灯片编号占位符 2050"/>
          <p:cNvSpPr>
            <a:spLocks noGrp="1"/>
          </p:cNvSpPr>
          <p:nvPr>
            <p:ph type="sldNum" sz="quarter" idx="2"/>
          </p:nvPr>
        </p:nvSpPr>
        <p:spPr>
          <a:xfrm>
            <a:off x="6315075" y="4627563"/>
            <a:ext cx="234950" cy="247650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34290" tIns="34290" rIns="34290" bIns="34290" numCol="1" anchor="ctr" anchorCtr="0" compatLnSpc="1"/>
          <a:lstStyle>
            <a:lvl1pPr algn="r">
              <a:defRPr sz="1200" b="0" noProof="1" dirty="0">
                <a:solidFill>
                  <a:srgbClr val="888888"/>
                </a:solidFill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3031695-8063-44E9-B701-1DFE685475F1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4879975"/>
            <a:ext cx="9144000" cy="2667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3075" name="图片 307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6350"/>
            <a:ext cx="9144000" cy="3683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灯片编号占位符 3074"/>
          <p:cNvSpPr>
            <a:spLocks noGrp="1"/>
          </p:cNvSpPr>
          <p:nvPr>
            <p:ph type="sldNum" sz="quarter" idx="2"/>
          </p:nvPr>
        </p:nvSpPr>
        <p:spPr>
          <a:xfrm>
            <a:off x="6315075" y="4627563"/>
            <a:ext cx="234950" cy="247650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34290" tIns="34290" rIns="34290" bIns="34290" numCol="1" anchor="ctr" anchorCtr="0" compatLnSpc="1"/>
          <a:lstStyle>
            <a:lvl1pPr algn="r">
              <a:defRPr sz="1200" b="0" noProof="1" dirty="0">
                <a:solidFill>
                  <a:srgbClr val="888888"/>
                </a:solidFill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9B25E46-654F-4251-A257-26CA7EAD95B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098" name="图片 5120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7937"/>
            <a:ext cx="9144000" cy="3683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4099" name="图片 5121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4879975"/>
            <a:ext cx="9144000" cy="2667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灯片编号占位符 5122"/>
          <p:cNvSpPr>
            <a:spLocks noGrp="1"/>
          </p:cNvSpPr>
          <p:nvPr>
            <p:ph type="sldNum" sz="quarter" idx="2"/>
          </p:nvPr>
        </p:nvSpPr>
        <p:spPr>
          <a:xfrm>
            <a:off x="6315075" y="4627563"/>
            <a:ext cx="234950" cy="247650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34290" tIns="34290" rIns="34290" bIns="34290" numCol="1" anchor="ctr" anchorCtr="0" compatLnSpc="1"/>
          <a:lstStyle>
            <a:lvl1pPr algn="r">
              <a:defRPr sz="1200" b="0" noProof="1" dirty="0">
                <a:solidFill>
                  <a:srgbClr val="888888"/>
                </a:solidFill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93DE83A-E3AB-41E2-8002-FF8D8A468434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Calibri" panose="020F0502020204030204" pitchFamily="34" charset="0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73CAA3E-2D07-4306-8439-44DEDB7F8EAF}" type="slidenum">
              <a:rPr kumimoji="0" lang="zh-CN" altLang="en-US" sz="1200" b="1" i="0" u="none" strike="noStrike" kern="1200" cap="none" spc="0" normalizeH="0" baseline="0" noProof="1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ea"/>
                <a:sym typeface="Calibri" panose="020F0502020204030204" pitchFamily="34" charset="0"/>
              </a:rPr>
            </a:fld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宋体" panose="02010600030101010101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任意多边形 7168"/>
          <p:cNvSpPr/>
          <p:nvPr/>
        </p:nvSpPr>
        <p:spPr>
          <a:xfrm>
            <a:off x="-28575" y="4264025"/>
            <a:ext cx="9201150" cy="1263650"/>
          </a:xfrm>
          <a:custGeom>
            <a:avLst/>
            <a:gdLst/>
            <a:ahLst/>
            <a:cxnLst>
              <a:cxn ang="0">
                <a:pos x="0" y="494813"/>
              </a:cxn>
              <a:cxn ang="0">
                <a:pos x="4600575" y="0"/>
              </a:cxn>
              <a:cxn ang="0">
                <a:pos x="9201150" y="494813"/>
              </a:cxn>
              <a:cxn ang="0">
                <a:pos x="9201150" y="1263650"/>
              </a:cxn>
              <a:cxn ang="0">
                <a:pos x="0" y="1263650"/>
              </a:cxn>
              <a:cxn ang="0">
                <a:pos x="0" y="494813"/>
              </a:cxn>
            </a:cxnLst>
            <a:pathLst>
              <a:path w="21600" h="21600">
                <a:moveTo>
                  <a:pt x="0" y="8458"/>
                </a:moveTo>
                <a:lnTo>
                  <a:pt x="10800" y="0"/>
                </a:lnTo>
                <a:lnTo>
                  <a:pt x="21600" y="8458"/>
                </a:lnTo>
                <a:lnTo>
                  <a:pt x="21600" y="21600"/>
                </a:lnTo>
                <a:lnTo>
                  <a:pt x="0" y="21600"/>
                </a:lnTo>
                <a:lnTo>
                  <a:pt x="0" y="8458"/>
                </a:ln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19458" name="图片 7169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9459" name="矩形 7170"/>
          <p:cNvSpPr/>
          <p:nvPr/>
        </p:nvSpPr>
        <p:spPr>
          <a:xfrm>
            <a:off x="-11112" y="-28575"/>
            <a:ext cx="9201150" cy="52006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 lIns="45720" rIns="45720" anchor="ctr"/>
          <a:p>
            <a:pPr hangingPunct="0"/>
            <a:endParaRPr lang="en-US" altLang="en-US" dirty="0">
              <a:latin typeface="Calibri" panose="020F0502020204030204" pitchFamily="34" charset="0"/>
            </a:endParaRPr>
          </a:p>
        </p:txBody>
      </p:sp>
      <p:sp>
        <p:nvSpPr>
          <p:cNvPr id="19460" name="任意多边形 7171"/>
          <p:cNvSpPr/>
          <p:nvPr/>
        </p:nvSpPr>
        <p:spPr>
          <a:xfrm>
            <a:off x="-11112" y="4262438"/>
            <a:ext cx="9201150" cy="1263650"/>
          </a:xfrm>
          <a:custGeom>
            <a:avLst/>
            <a:gdLst/>
            <a:ahLst/>
            <a:cxnLst>
              <a:cxn ang="0">
                <a:pos x="0" y="494813"/>
              </a:cxn>
              <a:cxn ang="0">
                <a:pos x="4600576" y="0"/>
              </a:cxn>
              <a:cxn ang="0">
                <a:pos x="9201151" y="494813"/>
              </a:cxn>
              <a:cxn ang="0">
                <a:pos x="9201151" y="1263650"/>
              </a:cxn>
              <a:cxn ang="0">
                <a:pos x="0" y="1263650"/>
              </a:cxn>
              <a:cxn ang="0">
                <a:pos x="0" y="494813"/>
              </a:cxn>
            </a:cxnLst>
            <a:pathLst>
              <a:path w="21600" h="21600">
                <a:moveTo>
                  <a:pt x="0" y="8458"/>
                </a:moveTo>
                <a:lnTo>
                  <a:pt x="10800" y="0"/>
                </a:lnTo>
                <a:lnTo>
                  <a:pt x="21600" y="8458"/>
                </a:lnTo>
                <a:lnTo>
                  <a:pt x="21600" y="21600"/>
                </a:lnTo>
                <a:lnTo>
                  <a:pt x="0" y="21600"/>
                </a:lnTo>
                <a:lnTo>
                  <a:pt x="0" y="8458"/>
                </a:ln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461" name="矩形 7172"/>
          <p:cNvSpPr/>
          <p:nvPr/>
        </p:nvSpPr>
        <p:spPr>
          <a:xfrm>
            <a:off x="3849688" y="4827588"/>
            <a:ext cx="1668462" cy="293687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t">
            <a:spAutoFit/>
          </a:bodyPr>
          <a:p>
            <a:pPr algn="ctr" hangingPunct="0"/>
            <a:r>
              <a:rPr lang="en-US" altLang="zh-CN" sz="13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www.xybsyw.com</a:t>
            </a:r>
            <a:endParaRPr lang="en-US" altLang="zh-CN" sz="1300" b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462" name="图片 7173" descr="未标题-2-01.png"/>
          <p:cNvPicPr>
            <a:picLocks noChangeAspect="1"/>
          </p:cNvPicPr>
          <p:nvPr/>
        </p:nvPicPr>
        <p:blipFill>
          <a:blip r:embed="rId2"/>
          <a:srcRect l="11931" t="5841" r="17577" b="54250"/>
          <a:stretch>
            <a:fillRect/>
          </a:stretch>
        </p:blipFill>
        <p:spPr>
          <a:xfrm>
            <a:off x="793750" y="374650"/>
            <a:ext cx="7556500" cy="4098925"/>
          </a:xfrm>
          <a:prstGeom prst="rect">
            <a:avLst/>
          </a:prstGeom>
          <a:noFill/>
          <a:ln w="12700">
            <a:noFill/>
          </a:ln>
          <a:effectLst>
            <a:outerShdw algn="ctr" rotWithShape="0">
              <a:srgbClr val="000000">
                <a:alpha val="31424"/>
              </a:srgbClr>
            </a:outerShdw>
          </a:effectLst>
        </p:spPr>
      </p:pic>
      <p:sp>
        <p:nvSpPr>
          <p:cNvPr id="7175" name="矩形 7174"/>
          <p:cNvSpPr/>
          <p:nvPr/>
        </p:nvSpPr>
        <p:spPr>
          <a:xfrm>
            <a:off x="2244725" y="1758950"/>
            <a:ext cx="4654550" cy="584200"/>
          </a:xfrm>
          <a:prstGeom prst="rect">
            <a:avLst/>
          </a:prstGeom>
          <a:noFill/>
          <a:ln w="12700">
            <a:noFill/>
          </a:ln>
          <a:effectLst>
            <a:outerShdw algn="ctr" rotWithShape="0">
              <a:srgbClr val="000000">
                <a:alpha val="31424"/>
              </a:srgbClr>
            </a:outerShdw>
          </a:effectLst>
        </p:spPr>
        <p:txBody>
          <a:bodyPr wrap="square" lIns="45720" rIns="45720">
            <a:spAutoFit/>
          </a:bodyPr>
          <a:lstStyle/>
          <a:p>
            <a:pPr lvl="0" algn="ctr" fontAlgn="base">
              <a:buClrTx/>
              <a:buSzTx/>
              <a:defRPr/>
            </a:pPr>
            <a:r>
              <a:rPr lang="zh-CN" altLang="en-US" sz="3200" strike="noStrike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指导老师操作指南   </a:t>
            </a:r>
            <a:endParaRPr lang="zh-CN" altLang="en-US" sz="3200" strike="noStrike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pic>
        <p:nvPicPr>
          <p:cNvPr id="19464" name="图片 7175" descr="xybsyw.logo--filtered.png"/>
          <p:cNvPicPr>
            <a:picLocks noChangeAspect="1"/>
          </p:cNvPicPr>
          <p:nvPr/>
        </p:nvPicPr>
        <p:blipFill>
          <a:blip r:embed="rId3"/>
          <a:srcRect l="21" r="69138"/>
          <a:stretch>
            <a:fillRect/>
          </a:stretch>
        </p:blipFill>
        <p:spPr>
          <a:xfrm>
            <a:off x="4365625" y="4416425"/>
            <a:ext cx="439738" cy="41910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任意多边形 8196"/>
          <p:cNvSpPr/>
          <p:nvPr/>
        </p:nvSpPr>
        <p:spPr>
          <a:xfrm>
            <a:off x="3157220" y="2448878"/>
            <a:ext cx="3643313" cy="404812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7F7F7F"/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0482" name="矩形 8197"/>
          <p:cNvSpPr/>
          <p:nvPr/>
        </p:nvSpPr>
        <p:spPr>
          <a:xfrm>
            <a:off x="3995738" y="2513013"/>
            <a:ext cx="1965325" cy="2762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83" name="矩形 8200"/>
          <p:cNvSpPr/>
          <p:nvPr/>
        </p:nvSpPr>
        <p:spPr>
          <a:xfrm>
            <a:off x="527050" y="2089150"/>
            <a:ext cx="1855788" cy="96520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>
            <a:spAutoFit/>
          </a:bodyPr>
          <a:p>
            <a:pPr algn="ctr" hangingPunct="0"/>
            <a:r>
              <a:rPr lang="zh-CN" altLang="en-US" sz="2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 录</a:t>
            </a:r>
            <a:endParaRPr lang="zh-CN" altLang="en-US" sz="29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hangingPunct="0"/>
            <a:r>
              <a:rPr lang="en-US" altLang="zh-CN" sz="2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</a:t>
            </a:r>
            <a:endParaRPr lang="en-US" altLang="zh-CN" sz="29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84" name="任意多边形 8198"/>
          <p:cNvSpPr/>
          <p:nvPr/>
        </p:nvSpPr>
        <p:spPr>
          <a:xfrm>
            <a:off x="3201988" y="1444625"/>
            <a:ext cx="3644900" cy="404813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FF536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hangingPunct="0"/>
            <a:r>
              <a:rPr lang="en-US" altLang="zh-CN" dirty="0">
                <a:latin typeface="Calibri" panose="020F0502020204030204" pitchFamily="34" charset="0"/>
                <a:ea typeface="宋体" panose="02010600030101010101" pitchFamily="2" charset="-122"/>
              </a:rPr>
              <a:t>               </a:t>
            </a:r>
            <a:r>
              <a:rPr lang="zh-CN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登录指南</a:t>
            </a:r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任意多边形 8196"/>
          <p:cNvSpPr/>
          <p:nvPr/>
        </p:nvSpPr>
        <p:spPr>
          <a:xfrm>
            <a:off x="3197225" y="3332163"/>
            <a:ext cx="3643313" cy="4048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7F7F7F"/>
          </a:solidFill>
          <a:ln w="12700">
            <a:noFill/>
          </a:ln>
        </p:spPr>
        <p:txBody>
          <a:bodyPr anchor="t"/>
          <a:p>
            <a:r>
              <a:rPr lang="en-US" altLang="zh-CN">
                <a:latin typeface="Calibri" panose="020F0502020204030204" pitchFamily="34" charset="0"/>
              </a:rPr>
              <a:t>              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APP操作指南</a:t>
            </a: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矩形 59407"/>
          <p:cNvSpPr/>
          <p:nvPr/>
        </p:nvSpPr>
        <p:spPr>
          <a:xfrm>
            <a:off x="315913" y="1588"/>
            <a:ext cx="1095375" cy="336550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ctr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登录指南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4675" y="681038"/>
            <a:ext cx="7735888" cy="370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hangingPunct="0">
              <a:buClrTx/>
              <a:buSzTx/>
              <a:defRPr/>
            </a:pPr>
            <a:r>
              <a:rPr kumimoji="0" lang="en-US" altLang="zh-CN" sz="2400" kern="1200" cap="none" spc="0" normalizeH="0" baseline="0" noProof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PC</a:t>
            </a:r>
            <a:r>
              <a:rPr kumimoji="0" lang="zh-CN" altLang="en-US" sz="2400" kern="1200" cap="none" spc="0" normalizeH="0" baseline="0" noProof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电脑端登录</a:t>
            </a:r>
            <a:endParaRPr kumimoji="0" lang="zh-CN" altLang="en-US" sz="2400" kern="1200" cap="none" spc="0" normalizeH="0" baseline="0" noProof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R="0" algn="ctr" defTabSz="914400" hangingPunct="0">
              <a:buClrTx/>
              <a:buSzTx/>
              <a:defRPr/>
            </a:pPr>
            <a:endParaRPr kumimoji="0" lang="zh-CN" altLang="en-US" sz="2400" kern="1200" cap="none" spc="0" normalizeH="0" baseline="0" noProof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在浏览器中打开</a:t>
            </a:r>
            <a:r>
              <a:rPr kumimoji="0" lang="zh-CN" altLang="en-US" sz="1800" b="0" kern="1200" cap="none" spc="0" normalizeH="0" baseline="0" noProof="0">
                <a:solidFill>
                  <a:srgbClr val="0092B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www.xybsyw.com</a:t>
            </a:r>
            <a:endParaRPr kumimoji="0" lang="zh-CN" altLang="en-US" sz="1800" b="0" kern="1200" cap="none" spc="0" normalizeH="0" baseline="0" noProof="0">
              <a:solidFill>
                <a:srgbClr val="0092B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选择“教师登录”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选择您要登录的学校</a:t>
            </a:r>
            <a:r>
              <a:rPr kumimoji="0" lang="en-US" altLang="zh-CN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kumimoji="0" lang="zh-CN" altLang="zh-CN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通过选择省份或或者关键字搜索学校）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输入账号和密码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342900" marR="0" indent="-342900" defTabSz="914400" hangingPunct="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登录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defRPr/>
            </a:pPr>
            <a:endParaRPr lang="zh-CN" altLang="en-US" sz="1800" b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defRPr/>
            </a:pPr>
            <a:r>
              <a:rPr lang="zh-CN" altLang="en-US" sz="1800" b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说明：第一次登入时可绑定手机或者邮箱，并重设密码。绑定手机或者邮箱以便忘记密码时可自行重置。</a:t>
            </a:r>
            <a:endParaRPr kumimoji="0" lang="zh-CN" altLang="en-US" sz="1800" b="0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1375" y="2700338"/>
            <a:ext cx="5514975" cy="2255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0" name="矩形 59407"/>
          <p:cNvSpPr/>
          <p:nvPr/>
        </p:nvSpPr>
        <p:spPr>
          <a:xfrm>
            <a:off x="315913" y="1588"/>
            <a:ext cx="1095375" cy="336550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ctr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登录指南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56665" y="2891788"/>
            <a:ext cx="2746375" cy="58356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，点击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搜索学校，或者直接录入学校名称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4288788" y="3307715"/>
            <a:ext cx="390525" cy="21399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248535" y="3923028"/>
            <a:ext cx="197167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，输入账号和密码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4304030" y="3923030"/>
            <a:ext cx="360045" cy="17970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13" y="457200"/>
            <a:ext cx="6615113" cy="21240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6238240" y="1108710"/>
            <a:ext cx="218821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，点击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教师登录  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5539740" y="676910"/>
            <a:ext cx="640080" cy="4318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内容占位符 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2240" y="346075"/>
            <a:ext cx="8860155" cy="4451985"/>
          </a:xfrm>
          <a:prstGeom prst="rect">
            <a:avLst/>
          </a:prstGeom>
        </p:spPr>
      </p:pic>
      <p:sp>
        <p:nvSpPr>
          <p:cNvPr id="23554" name="矩形 59407"/>
          <p:cNvSpPr/>
          <p:nvPr/>
        </p:nvSpPr>
        <p:spPr>
          <a:xfrm>
            <a:off x="315913" y="1588"/>
            <a:ext cx="2219325" cy="33655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端页面介绍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36690" y="845819"/>
            <a:ext cx="246570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修改个人资料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7722235" y="568960"/>
            <a:ext cx="264795" cy="2025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90805" y="417830"/>
            <a:ext cx="1158875" cy="407289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文本框 2"/>
          <p:cNvSpPr txBox="1"/>
          <p:nvPr/>
        </p:nvSpPr>
        <p:spPr>
          <a:xfrm>
            <a:off x="922651" y="2366010"/>
            <a:ext cx="327025" cy="107632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功能菜单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05020" y="2575560"/>
            <a:ext cx="121666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功能区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4305" y="845820"/>
            <a:ext cx="7578725" cy="3952875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" name="矩形 11"/>
          <p:cNvSpPr/>
          <p:nvPr/>
        </p:nvSpPr>
        <p:spPr>
          <a:xfrm flipH="1">
            <a:off x="8706485" y="2979420"/>
            <a:ext cx="296545" cy="134366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8526145" y="2788920"/>
            <a:ext cx="271145" cy="1651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530465" y="245173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线客服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矩形 25600"/>
          <p:cNvSpPr/>
          <p:nvPr/>
        </p:nvSpPr>
        <p:spPr>
          <a:xfrm>
            <a:off x="127000" y="0"/>
            <a:ext cx="904875" cy="336550"/>
          </a:xfrm>
          <a:prstGeom prst="rect">
            <a:avLst/>
          </a:prstGeom>
          <a:noFill/>
          <a:ln w="12700">
            <a:noFill/>
          </a:ln>
        </p:spPr>
        <p:txBody>
          <a:bodyPr wrap="none" lIns="45720" rIns="45720" anchor="t">
            <a:spAutoFit/>
          </a:bodyPr>
          <a:p>
            <a:pPr hangingPunct="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平台角色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同侧圆角矩形 1"/>
          <p:cNvSpPr/>
          <p:nvPr/>
        </p:nvSpPr>
        <p:spPr>
          <a:xfrm>
            <a:off x="1797050" y="2032000"/>
            <a:ext cx="1276350" cy="495300"/>
          </a:xfrm>
          <a:prstGeom prst="round2SameRect">
            <a:avLst/>
          </a:prstGeom>
          <a:solidFill>
            <a:srgbClr val="FF00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指导老师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" name="同侧圆角矩形 2"/>
          <p:cNvSpPr/>
          <p:nvPr/>
        </p:nvSpPr>
        <p:spPr>
          <a:xfrm>
            <a:off x="1762125" y="1184275"/>
            <a:ext cx="1274763" cy="495300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学生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同侧圆角矩形 3"/>
          <p:cNvSpPr/>
          <p:nvPr/>
        </p:nvSpPr>
        <p:spPr>
          <a:xfrm>
            <a:off x="1006475" y="2882900"/>
            <a:ext cx="2554288" cy="695325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实习负责人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（院级教务、专业负责人）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5" name="同侧圆角矩形 4"/>
          <p:cNvSpPr/>
          <p:nvPr/>
        </p:nvSpPr>
        <p:spPr>
          <a:xfrm>
            <a:off x="1006475" y="3935413"/>
            <a:ext cx="2784475" cy="495300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教务管理（校级、院级）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3125788" y="2252663"/>
            <a:ext cx="1512888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32338" y="1679575"/>
            <a:ext cx="4068763" cy="10191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、岗位、报名审核；</a:t>
            </a:r>
            <a:endParaRPr kumimoji="0" lang="zh-CN" altLang="en-US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2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、周日志批阅；</a:t>
            </a:r>
            <a:endParaRPr kumimoji="0" lang="zh-CN" altLang="en-US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3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、实习报告批阅；</a:t>
            </a:r>
            <a:endParaRPr kumimoji="0" lang="zh-CN" altLang="en-US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4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、实习成绩鉴定；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3676650" y="3148013"/>
            <a:ext cx="962025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3917950" y="4144963"/>
            <a:ext cx="720725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3073400" y="1393825"/>
            <a:ext cx="15113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30750" y="2794000"/>
            <a:ext cx="4070350" cy="10541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1" i="0" u="none" strike="noStrike" kern="1200" cap="none" spc="0" normalizeH="0" baseline="0" noProof="1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</a:t>
            </a:r>
            <a:r>
              <a:rPr kumimoji="0" lang="zh-CN" altLang="en-US" sz="1400" b="1" i="0" u="none" strike="noStrike" kern="1200" cap="none" spc="0" normalizeH="0" baseline="0" noProof="1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、发布实习计划（选择实习形式、制定实习要求， 编辑实习项目、关联指导老师）</a:t>
            </a:r>
            <a:endParaRPr kumimoji="0" lang="zh-CN" altLang="en-US" sz="1400" b="1" i="0" u="none" strike="noStrike" kern="1200" cap="none" spc="0" normalizeH="0" baseline="0" noProof="1" smtClean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1" i="0" u="none" strike="noStrike" kern="1200" cap="none" spc="0" normalizeH="0" baseline="0" noProof="1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2</a:t>
            </a:r>
            <a:r>
              <a:rPr kumimoji="0" lang="zh-CN" altLang="en-US" sz="1400" b="1" i="0" u="none" strike="noStrike" kern="1200" cap="none" spc="0" normalizeH="0" baseline="0" noProof="1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、实践基地管理；</a:t>
            </a:r>
            <a:endParaRPr kumimoji="0" lang="zh-CN" altLang="en-US" sz="1400" b="1" i="0" u="none" strike="noStrike" kern="1200" cap="none" spc="0" normalizeH="0" baseline="0" noProof="1" smtClean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3</a:t>
            </a:r>
            <a:r>
              <a:rPr kumimoji="0" lang="zh-CN" altLang="en-US" sz="1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 查看统计报表；</a:t>
            </a:r>
            <a:endParaRPr kumimoji="0" lang="zh-CN" altLang="en-US" sz="14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29163" y="3943350"/>
            <a:ext cx="4071938" cy="9969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、导入基础信息；</a:t>
            </a:r>
            <a:endParaRPr kumimoji="0" lang="zh-CN" altLang="en-US" sz="1600" b="1" i="0" u="none" strike="noStrike" kern="1200" cap="none" spc="0" normalizeH="0" baseline="0" noProof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2</a:t>
            </a:r>
            <a:r>
              <a:rPr kumimoji="0" lang="zh-CN" altLang="en-US" sz="16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</a:t>
            </a:r>
            <a:r>
              <a:rPr lang="zh-CN" altLang="en-US" strike="noStrike" noProof="1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查看统计报表；</a:t>
            </a:r>
            <a:endParaRPr kumimoji="0" lang="zh-CN" altLang="en-US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30750" y="482600"/>
            <a:ext cx="4070350" cy="11366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1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、提交实习岗位或报名项目；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2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、提交周日志；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3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、上传实习报告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；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4</a:t>
            </a:r>
            <a:r>
              <a:rPr kumimoji="0" lang="zh-CN" altLang="en-US" sz="1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、提交成绩鉴定；</a:t>
            </a:r>
            <a:endParaRPr kumimoji="0" lang="zh-CN" altLang="en-US" sz="16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8" name="上箭头 17"/>
          <p:cNvSpPr/>
          <p:nvPr/>
        </p:nvSpPr>
        <p:spPr>
          <a:xfrm>
            <a:off x="2332038" y="3578225"/>
            <a:ext cx="134938" cy="2698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" name="上箭头 18"/>
          <p:cNvSpPr/>
          <p:nvPr/>
        </p:nvSpPr>
        <p:spPr>
          <a:xfrm>
            <a:off x="2332038" y="2524125"/>
            <a:ext cx="134938" cy="2698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" name="上下箭头 21"/>
          <p:cNvSpPr/>
          <p:nvPr/>
        </p:nvSpPr>
        <p:spPr>
          <a:xfrm>
            <a:off x="2344738" y="1708150"/>
            <a:ext cx="153988" cy="27146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任意多边形 8196"/>
          <p:cNvSpPr/>
          <p:nvPr/>
        </p:nvSpPr>
        <p:spPr>
          <a:xfrm>
            <a:off x="3203575" y="2449513"/>
            <a:ext cx="3643313" cy="404812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FF536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02" name="矩形 8197"/>
          <p:cNvSpPr/>
          <p:nvPr/>
        </p:nvSpPr>
        <p:spPr>
          <a:xfrm>
            <a:off x="3995738" y="2513013"/>
            <a:ext cx="1965325" cy="2762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603" name="矩形 8200"/>
          <p:cNvSpPr/>
          <p:nvPr/>
        </p:nvSpPr>
        <p:spPr>
          <a:xfrm>
            <a:off x="527050" y="2089150"/>
            <a:ext cx="1855788" cy="96520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>
            <a:spAutoFit/>
          </a:bodyPr>
          <a:p>
            <a:pPr algn="ctr" hangingPunct="0"/>
            <a:r>
              <a:rPr lang="zh-CN" altLang="en-US" sz="2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 录</a:t>
            </a:r>
            <a:endParaRPr lang="zh-CN" altLang="en-US" sz="29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hangingPunct="0"/>
            <a:r>
              <a:rPr lang="en-US" altLang="zh-CN" sz="2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</a:t>
            </a:r>
            <a:endParaRPr lang="en-US" altLang="zh-CN" sz="29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604" name="任意多边形 8198"/>
          <p:cNvSpPr/>
          <p:nvPr/>
        </p:nvSpPr>
        <p:spPr>
          <a:xfrm>
            <a:off x="3201988" y="1444625"/>
            <a:ext cx="3644900" cy="404813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7F7F7F"/>
          </a:solidFill>
          <a:ln w="12700">
            <a:noFill/>
          </a:ln>
        </p:spPr>
        <p:txBody>
          <a:bodyPr anchor="t"/>
          <a:p>
            <a:r>
              <a:rPr lang="en-US" altLang="zh-CN">
                <a:latin typeface="Calibri" panose="020F0502020204030204" pitchFamily="34" charset="0"/>
              </a:rPr>
              <a:t>             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登录指南</a:t>
            </a:r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25605" name="任意多边形 8196"/>
          <p:cNvSpPr/>
          <p:nvPr/>
        </p:nvSpPr>
        <p:spPr>
          <a:xfrm>
            <a:off x="3197225" y="3332163"/>
            <a:ext cx="3643313" cy="4048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7F7F7F"/>
          </a:solidFill>
          <a:ln w="12700">
            <a:noFill/>
          </a:ln>
        </p:spPr>
        <p:txBody>
          <a:bodyPr anchor="t"/>
          <a:p>
            <a:r>
              <a:rPr lang="en-US" altLang="zh-CN">
                <a:latin typeface="Calibri" panose="020F0502020204030204" pitchFamily="34" charset="0"/>
              </a:rPr>
              <a:t>              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APP操作指南</a:t>
            </a: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矩形 26624"/>
          <p:cNvSpPr/>
          <p:nvPr/>
        </p:nvSpPr>
        <p:spPr>
          <a:xfrm>
            <a:off x="50800" y="-9525"/>
            <a:ext cx="3127375" cy="306388"/>
          </a:xfrm>
          <a:prstGeom prst="rect">
            <a:avLst/>
          </a:prstGeom>
          <a:noFill/>
          <a:ln w="12700">
            <a:noFill/>
          </a:ln>
        </p:spPr>
        <p:txBody>
          <a:bodyPr wrap="none" lIns="45720" rIns="45720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PC操作指南--过程管理--报名审核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5325" y="717550"/>
            <a:ext cx="7753350" cy="27051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r>
              <a:rPr kumimoji="0" lang="zh-CN" alt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学生报名审核</a:t>
            </a: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导航菜单，进入实践教学功能模块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报名审核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，查看报名学生情况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点击学生名字，查看学生报名详情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审核学生报名申请，通过或者拒绝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buClrTx/>
              <a:buSzTx/>
              <a:defRPr/>
            </a:pPr>
            <a:endParaRPr kumimoji="0" lang="zh-CN" altLang="en-US" sz="1400" b="0" kern="1200" cap="none" spc="0" normalizeH="0" baseline="0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275" y="394335"/>
            <a:ext cx="8807450" cy="4354195"/>
          </a:xfrm>
          <a:prstGeom prst="rect">
            <a:avLst/>
          </a:prstGeom>
        </p:spPr>
      </p:pic>
      <p:sp>
        <p:nvSpPr>
          <p:cNvPr id="26626" name="矩形 26624"/>
          <p:cNvSpPr/>
          <p:nvPr/>
        </p:nvSpPr>
        <p:spPr>
          <a:xfrm>
            <a:off x="50800" y="34925"/>
            <a:ext cx="3127375" cy="306388"/>
          </a:xfrm>
          <a:prstGeom prst="rect">
            <a:avLst/>
          </a:prstGeom>
          <a:noFill/>
          <a:ln w="12700">
            <a:noFill/>
          </a:ln>
        </p:spPr>
        <p:txBody>
          <a:bodyPr wrap="none" lIns="45720" rIns="45720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PC操作指南--过程管理--报名审核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2670" y="435605"/>
            <a:ext cx="297942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1.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634365" y="772795"/>
            <a:ext cx="490220" cy="20955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471930" y="1950720"/>
            <a:ext cx="334772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2.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报名审核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功能菜单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1124576" y="2120265"/>
            <a:ext cx="584835" cy="224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558540" y="3391534"/>
            <a:ext cx="3560445" cy="58356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3.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查看详情，点击通过或者拒绝。可多选学生后批量拒绝或通过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3427095" y="4079236"/>
            <a:ext cx="495300" cy="31496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V="1">
            <a:off x="7785735" y="1442085"/>
            <a:ext cx="353695" cy="2540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358255" y="1783080"/>
            <a:ext cx="20802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4.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帮助中心-操作提示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矩形 29696"/>
          <p:cNvSpPr/>
          <p:nvPr/>
        </p:nvSpPr>
        <p:spPr>
          <a:xfrm>
            <a:off x="166688" y="0"/>
            <a:ext cx="4297362" cy="306388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周日志批阅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0775" y="660400"/>
            <a:ext cx="6813550" cy="3063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r>
              <a:rPr kumimoji="0" lang="zh-CN" alt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周日志批阅</a:t>
            </a: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导航菜单，进入实践教学功能模块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周日志批阅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，查看学生提交的周日志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点击待批阅的学生姓名，查看周日志详情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批阅周日志，评分、填写评语，或者退回修改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可收藏或导出周日志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buClrTx/>
              <a:buSzTx/>
              <a:defRPr/>
            </a:pPr>
            <a:endParaRPr kumimoji="0" lang="zh-CN" altLang="en-US" sz="1400" b="0" kern="1200" cap="none" spc="0" normalizeH="0" baseline="0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80" y="345440"/>
            <a:ext cx="9032240" cy="4453255"/>
          </a:xfrm>
          <a:prstGeom prst="rect">
            <a:avLst/>
          </a:prstGeom>
        </p:spPr>
      </p:pic>
      <p:sp>
        <p:nvSpPr>
          <p:cNvPr id="28674" name="矩形 29696"/>
          <p:cNvSpPr/>
          <p:nvPr/>
        </p:nvSpPr>
        <p:spPr>
          <a:xfrm>
            <a:off x="166688" y="0"/>
            <a:ext cx="4027487" cy="306388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周日志批阅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6795" y="1541774"/>
            <a:ext cx="297942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1.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357503" y="1098545"/>
            <a:ext cx="584835" cy="224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302385" y="2327904"/>
            <a:ext cx="334835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2.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周日志批阅</a:t>
            </a:r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功能菜单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1026795" y="2327910"/>
            <a:ext cx="350520" cy="28892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941320" y="3117850"/>
            <a:ext cx="334835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3.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点击学生姓名，查看日志详情</a:t>
            </a:r>
            <a:endParaRPr 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 flipV="1">
            <a:off x="2473325" y="3113405"/>
            <a:ext cx="388620" cy="17843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90644" y="4013831"/>
            <a:ext cx="218059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4.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通过或退回修改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3437255" y="4253862"/>
            <a:ext cx="453390" cy="21780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949438" y="3117850"/>
            <a:ext cx="1165860" cy="82994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5.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优秀周日志可收藏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7531728" y="2831465"/>
            <a:ext cx="635" cy="2171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V="1">
            <a:off x="7785735" y="1442085"/>
            <a:ext cx="353695" cy="2540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358255" y="1783080"/>
            <a:ext cx="20802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6.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帮助中心-操作提示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440" y="434975"/>
            <a:ext cx="8964930" cy="4389755"/>
          </a:xfrm>
          <a:prstGeom prst="rect">
            <a:avLst/>
          </a:prstGeom>
        </p:spPr>
      </p:pic>
      <p:sp>
        <p:nvSpPr>
          <p:cNvPr id="29698" name="文本框 7"/>
          <p:cNvSpPr txBox="1"/>
          <p:nvPr/>
        </p:nvSpPr>
        <p:spPr>
          <a:xfrm>
            <a:off x="382588" y="26988"/>
            <a:ext cx="4211637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周日志批阅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59831" y="3194680"/>
            <a:ext cx="353631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批阅，打分，输入评语，可快捷回复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4114164" y="3645535"/>
            <a:ext cx="394335" cy="34861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358255" y="1783080"/>
            <a:ext cx="18973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帮助中心-操作提示</a:t>
            </a:r>
            <a:endParaRPr lang="zh-CN" altLang="en-US">
              <a:ea typeface="宋体" panose="02010600030101010101" pitchFamily="2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7811770" y="1545590"/>
            <a:ext cx="403860" cy="21653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文本框 7"/>
          <p:cNvSpPr txBox="1"/>
          <p:nvPr/>
        </p:nvSpPr>
        <p:spPr>
          <a:xfrm>
            <a:off x="196850" y="-4762"/>
            <a:ext cx="4138613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实习报告批阅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0775" y="660400"/>
            <a:ext cx="6813550" cy="3063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r>
              <a:rPr kumimoji="0" lang="zh-CN" alt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实习报告批阅</a:t>
            </a: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导航菜单，进入实践教学功能模块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报告批阅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，查看学生提交的实习报告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点击待批阅的学生姓名，查看实习报告详情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批阅实习报告，评分、填写评语，或者退回修改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可导出实习报告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buClrTx/>
              <a:buSzTx/>
              <a:defRPr/>
            </a:pPr>
            <a:endParaRPr kumimoji="0" lang="zh-CN" altLang="en-US" sz="1400" b="0" kern="1200" cap="none" spc="0" normalizeH="0" baseline="0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" y="483235"/>
            <a:ext cx="8832215" cy="4337685"/>
          </a:xfrm>
          <a:prstGeom prst="rect">
            <a:avLst/>
          </a:prstGeom>
        </p:spPr>
      </p:pic>
      <p:sp>
        <p:nvSpPr>
          <p:cNvPr id="31746" name="文本框 7"/>
          <p:cNvSpPr txBox="1"/>
          <p:nvPr/>
        </p:nvSpPr>
        <p:spPr>
          <a:xfrm>
            <a:off x="196850" y="-4762"/>
            <a:ext cx="4268788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实习报告批阅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6640" y="1318886"/>
            <a:ext cx="297942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1.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471803" y="1198240"/>
            <a:ext cx="584835" cy="224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71805" y="3490595"/>
            <a:ext cx="334835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2.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报告批阅</a:t>
            </a:r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功能菜单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882015" y="2993390"/>
            <a:ext cx="494665" cy="36385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898140" y="2402839"/>
            <a:ext cx="334835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3.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点击学生姓名，查看报告详情</a:t>
            </a:r>
            <a:endParaRPr 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2371090" y="2571750"/>
            <a:ext cx="581025" cy="28702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230370" y="4034789"/>
            <a:ext cx="218059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4.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通过或退回修改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3650613" y="4371972"/>
            <a:ext cx="426720" cy="1485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246486" y="3218815"/>
            <a:ext cx="159702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5.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导出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实习手册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7105015" y="2858770"/>
            <a:ext cx="635" cy="2171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475" y="2562225"/>
            <a:ext cx="19050" cy="1905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358255" y="1783080"/>
            <a:ext cx="20802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6.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帮助中心-操作提示</a:t>
            </a:r>
            <a:endParaRPr lang="zh-CN" altLang="en-US">
              <a:ea typeface="宋体" panose="02010600030101010101" pitchFamily="2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7227570" y="1581785"/>
            <a:ext cx="675005" cy="13525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05" y="499745"/>
            <a:ext cx="8840470" cy="4345305"/>
          </a:xfrm>
          <a:prstGeom prst="rect">
            <a:avLst/>
          </a:prstGeom>
        </p:spPr>
      </p:pic>
      <p:sp>
        <p:nvSpPr>
          <p:cNvPr id="32769" name="文本框 7"/>
          <p:cNvSpPr txBox="1"/>
          <p:nvPr/>
        </p:nvSpPr>
        <p:spPr>
          <a:xfrm>
            <a:off x="293688" y="26988"/>
            <a:ext cx="4313237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实习报告批阅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34204" y="3314700"/>
            <a:ext cx="246062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批阅，打分，输入评语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3831590" y="3651885"/>
            <a:ext cx="469900" cy="38862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4" name="图片 1" descr="返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4602163"/>
            <a:ext cx="244475" cy="2428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6358255" y="1783080"/>
            <a:ext cx="18973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帮助中心-操作提示</a:t>
            </a:r>
            <a:endParaRPr lang="zh-CN" altLang="en-US">
              <a:ea typeface="宋体" panose="02010600030101010101" pitchFamily="2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7491730" y="1579245"/>
            <a:ext cx="367665" cy="20383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499745"/>
            <a:ext cx="8844280" cy="4302125"/>
          </a:xfrm>
          <a:prstGeom prst="rect">
            <a:avLst/>
          </a:prstGeom>
        </p:spPr>
      </p:pic>
      <p:sp>
        <p:nvSpPr>
          <p:cNvPr id="33794" name="文本框 7"/>
          <p:cNvSpPr txBox="1"/>
          <p:nvPr/>
        </p:nvSpPr>
        <p:spPr>
          <a:xfrm>
            <a:off x="196850" y="-4762"/>
            <a:ext cx="4435475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PC操作指南--过程管理--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实习成绩鉴定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8230" y="1352542"/>
            <a:ext cx="297942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1.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356233" y="1231895"/>
            <a:ext cx="584835" cy="224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941070" y="3569970"/>
            <a:ext cx="334835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2.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实习成绩鉴定</a:t>
            </a:r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功能菜单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1078230" y="3206115"/>
            <a:ext cx="494665" cy="36385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073525" y="4085589"/>
            <a:ext cx="2180590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3.</a:t>
            </a:r>
            <a:r>
              <a:rPr lang="zh-CN" altLang="en-US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指导老师鉴定</a:t>
            </a:r>
            <a:endParaRPr lang="zh-CN" altLang="en-US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3646803" y="4371972"/>
            <a:ext cx="426720" cy="1485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534776" y="3232785"/>
            <a:ext cx="1597025" cy="337185"/>
          </a:xfrm>
          <a:prstGeom prst="rect">
            <a:avLst/>
          </a:prstGeom>
          <a:noFill/>
          <a:effectLst>
            <a:glow rad="1079500">
              <a:schemeClr val="accent3">
                <a:satMod val="175000"/>
                <a:alpha val="10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4.</a:t>
            </a:r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导出鉴定表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7332980" y="2988945"/>
            <a:ext cx="635" cy="2171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420" y="4520565"/>
            <a:ext cx="1504950" cy="285750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V="1">
            <a:off x="7660640" y="1610360"/>
            <a:ext cx="331470" cy="21844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384290" y="1828800"/>
            <a:ext cx="20802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5.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帮助中心-操作提示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矩形 30720"/>
          <p:cNvSpPr/>
          <p:nvPr/>
        </p:nvSpPr>
        <p:spPr>
          <a:xfrm>
            <a:off x="163513" y="44450"/>
            <a:ext cx="1557337" cy="306388"/>
          </a:xfrm>
          <a:prstGeom prst="rect">
            <a:avLst/>
          </a:prstGeom>
          <a:noFill/>
          <a:ln w="12700">
            <a:noFill/>
          </a:ln>
        </p:spPr>
        <p:txBody>
          <a:bodyPr lIns="45720" rIns="45720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五、我的实习生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18" name="矩形 30724"/>
          <p:cNvSpPr/>
          <p:nvPr/>
        </p:nvSpPr>
        <p:spPr>
          <a:xfrm>
            <a:off x="6889750" y="3273425"/>
            <a:ext cx="304800" cy="307975"/>
          </a:xfrm>
          <a:prstGeom prst="rect">
            <a:avLst/>
          </a:prstGeom>
          <a:solidFill>
            <a:srgbClr val="EDEDED"/>
          </a:solidFill>
          <a:ln w="12700">
            <a:noFill/>
          </a:ln>
        </p:spPr>
        <p:txBody>
          <a:bodyPr lIns="45720" rIns="45720" anchor="ctr"/>
          <a:p>
            <a:pPr hangingPunct="0"/>
            <a:endParaRPr lang="en-US" altLang="en-US" dirty="0">
              <a:latin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0775" y="660400"/>
            <a:ext cx="6813550" cy="2130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r>
              <a:rPr kumimoji="0" lang="zh-CN" alt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我的实习生</a:t>
            </a: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导航菜单，进入实践教学模块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点击“我的实习生”功能菜单，进入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已参与实习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学生列表</a:t>
            </a:r>
            <a:endParaRPr kumimoji="0" lang="en-US" altLang="zh-CN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查看实习过程统计或学生参与情况</a:t>
            </a:r>
            <a:endParaRPr kumimoji="0" lang="en-US" altLang="zh-CN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" y="421640"/>
            <a:ext cx="8865870" cy="4340860"/>
          </a:xfrm>
          <a:prstGeom prst="rect">
            <a:avLst/>
          </a:prstGeom>
        </p:spPr>
      </p:pic>
      <p:sp>
        <p:nvSpPr>
          <p:cNvPr id="35843" name="矩形 59407"/>
          <p:cNvSpPr/>
          <p:nvPr/>
        </p:nvSpPr>
        <p:spPr>
          <a:xfrm>
            <a:off x="150813" y="9525"/>
            <a:ext cx="3692525" cy="33655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五、PC操作指南--我的实习生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文本框 40"/>
          <p:cNvSpPr txBox="1"/>
          <p:nvPr/>
        </p:nvSpPr>
        <p:spPr>
          <a:xfrm>
            <a:off x="1514475" y="1492250"/>
            <a:ext cx="2816225" cy="522288"/>
          </a:xfrm>
          <a:prstGeom prst="rect">
            <a:avLst/>
          </a:prstGeom>
          <a:noFill/>
          <a:ln w="190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just" fontAlgn="base"/>
            <a:r>
              <a:rPr lang="zh-CN" altLang="en-US" sz="1600" strike="noStrike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Times New Roman" panose="02020603050405020304"/>
              </a:rPr>
              <a:t>1，实习过程统计</a:t>
            </a:r>
            <a:endParaRPr lang="zh-CN" altLang="en-US" sz="1600" strike="noStrike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Times New Roman" panose="02020603050405020304"/>
            </a:endParaRPr>
          </a:p>
          <a:p>
            <a:pPr lvl="0" algn="just" fontAlgn="base"/>
            <a:r>
              <a:rPr lang="zh-CN" altLang="en-US" sz="1600" strike="noStrike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Times New Roman" panose="02020603050405020304"/>
              </a:rPr>
              <a:t>*只显示已参与实习的学生</a:t>
            </a:r>
            <a:endParaRPr lang="zh-CN" altLang="en-US" sz="1600" strike="noStrike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Times New Roman" panose="02020603050405020304"/>
            </a:endParaRPr>
          </a:p>
        </p:txBody>
      </p:sp>
      <p:sp>
        <p:nvSpPr>
          <p:cNvPr id="9" name="文本框 40"/>
          <p:cNvSpPr txBox="1"/>
          <p:nvPr/>
        </p:nvSpPr>
        <p:spPr>
          <a:xfrm>
            <a:off x="3355340" y="1012505"/>
            <a:ext cx="1946275" cy="274638"/>
          </a:xfrm>
          <a:prstGeom prst="rect">
            <a:avLst/>
          </a:prstGeom>
          <a:noFill/>
          <a:ln w="190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lvl="0" algn="just" fontAlgn="base">
              <a:buNone/>
            </a:pPr>
            <a:r>
              <a:rPr lang="zh-CN" altLang="en-US" sz="1600" strike="noStrike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Times New Roman" panose="02020603050405020304"/>
              </a:rPr>
              <a:t>2，学生参与情况</a:t>
            </a:r>
            <a:endParaRPr lang="zh-CN" altLang="en-US" sz="1600" strike="noStrike" noProof="1"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Times New Roman" panose="02020603050405020304"/>
            </a:endParaRPr>
          </a:p>
          <a:p>
            <a:pPr lvl="0" algn="just" fontAlgn="base">
              <a:buNone/>
            </a:pPr>
            <a:r>
              <a:rPr lang="zh-CN" altLang="en-US" sz="1600" strike="noStrike" noProof="1"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Times New Roman" panose="02020603050405020304"/>
              </a:rPr>
              <a:t>*显示所有的实习生</a:t>
            </a:r>
            <a:endParaRPr lang="zh-CN" altLang="en-US" sz="1400" strike="noStrike" kern="100" noProof="1">
              <a:solidFill>
                <a:srgbClr val="DF0024"/>
              </a:solidFill>
              <a:latin typeface="文鼎中楷体" panose="03000600000000000000" charset="-122"/>
              <a:ea typeface="文鼎中楷体" panose="03000600000000000000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3" name=" 160"/>
          <p:cNvSpPr/>
          <p:nvPr/>
        </p:nvSpPr>
        <p:spPr>
          <a:xfrm rot="13320000">
            <a:off x="1946275" y="1236663"/>
            <a:ext cx="557213" cy="16827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trike="noStrike" noProof="1">
              <a:solidFill>
                <a:srgbClr val="FFFFFF"/>
              </a:solidFill>
            </a:endParaRPr>
          </a:p>
        </p:txBody>
      </p:sp>
      <p:sp>
        <p:nvSpPr>
          <p:cNvPr id="2" name=" 160"/>
          <p:cNvSpPr/>
          <p:nvPr/>
        </p:nvSpPr>
        <p:spPr>
          <a:xfrm rot="13320000">
            <a:off x="2813685" y="1066800"/>
            <a:ext cx="557213" cy="166688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trike="noStrike" noProof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文本框 7"/>
          <p:cNvSpPr txBox="1"/>
          <p:nvPr/>
        </p:nvSpPr>
        <p:spPr>
          <a:xfrm>
            <a:off x="71438" y="26988"/>
            <a:ext cx="3838575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六、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我的实习生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签到统计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0775" y="660400"/>
            <a:ext cx="6813550" cy="21297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r>
              <a:rPr kumimoji="0" lang="zh-CN" alt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签到统计</a:t>
            </a: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R="0" algn="ctr" defTabSz="914400">
              <a:lnSpc>
                <a:spcPct val="130000"/>
              </a:lnSpc>
              <a:buClrTx/>
              <a:buSzTx/>
              <a:defRPr/>
            </a:pPr>
            <a:endParaRPr kumimoji="0" lang="zh-CN" altLang="en-US" sz="240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实践教学</a:t>
            </a:r>
            <a:r>
              <a:rPr lang="en-US" altLang="zh-CN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lang="zh-CN" altLang="en-US" sz="1800" b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导航菜单，进入实践教学模块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“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签到统计</a:t>
            </a:r>
            <a:r>
              <a:rPr kumimoji="0" lang="en-US" altLang="zh-CN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”</a:t>
            </a: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功能菜单，进入签到统计列表</a:t>
            </a:r>
            <a:endParaRPr kumimoji="0" lang="zh-CN" altLang="en-US" sz="1800" b="0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sz="1800" b="0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Calibri" panose="020F0502020204030204" pitchFamily="34" charset="0"/>
              </a:rPr>
              <a:t>点击学生姓名，查看单个学生签到详情</a:t>
            </a:r>
            <a:endParaRPr kumimoji="0" lang="zh-CN" altLang="en-US" sz="1400" b="0" kern="1200" cap="none" spc="0" normalizeH="0" baseline="0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25" y="387985"/>
            <a:ext cx="8768715" cy="4268470"/>
          </a:xfrm>
          <a:prstGeom prst="rect">
            <a:avLst/>
          </a:prstGeom>
        </p:spPr>
      </p:pic>
      <p:sp>
        <p:nvSpPr>
          <p:cNvPr id="38915" name="文本框 7"/>
          <p:cNvSpPr txBox="1"/>
          <p:nvPr/>
        </p:nvSpPr>
        <p:spPr>
          <a:xfrm>
            <a:off x="31750" y="26988"/>
            <a:ext cx="3676650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hangingPunct="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六、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PC操作指南--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我的实习生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--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签到统计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011555" y="4057015"/>
            <a:ext cx="454660" cy="37846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V="1">
            <a:off x="7109460" y="4232910"/>
            <a:ext cx="495300" cy="22542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060" y="3354070"/>
            <a:ext cx="5981700" cy="14624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53853" y="3576955"/>
            <a:ext cx="2505075" cy="5835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buClrTx/>
              <a:buSzTx/>
              <a:defRPr/>
            </a:pPr>
            <a:r>
              <a:rPr kumimoji="0" lang="en-US" altLang="zh-CN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2.</a:t>
            </a:r>
            <a:r>
              <a:rPr kumimoji="0" lang="zh-CN" altLang="en-US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点击</a:t>
            </a:r>
            <a:r>
              <a:rPr kumimoji="0" lang="en-US" altLang="zh-CN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”</a:t>
            </a:r>
            <a:r>
              <a:rPr kumimoji="0" lang="zh-CN" altLang="en-US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学生签到明细</a:t>
            </a:r>
            <a:r>
              <a:rPr kumimoji="0" lang="en-US" altLang="zh-CN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”</a:t>
            </a:r>
            <a:r>
              <a:rPr kumimoji="0" lang="zh-CN" altLang="en-US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，查看学生签到详情</a:t>
            </a:r>
            <a:endParaRPr kumimoji="0" lang="en-US" altLang="zh-CN" sz="1400" b="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6659245" y="3823970"/>
            <a:ext cx="450215" cy="901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255078" y="3239770"/>
            <a:ext cx="2505075" cy="5835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buClrTx/>
              <a:buSzTx/>
              <a:defRPr/>
            </a:pPr>
            <a:r>
              <a:rPr kumimoji="0" lang="en-US" altLang="zh-CN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1.</a:t>
            </a:r>
            <a:r>
              <a:rPr kumimoji="0" lang="zh-CN" altLang="en-US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点击</a:t>
            </a:r>
            <a:r>
              <a:rPr kumimoji="0" lang="en-US" altLang="zh-CN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”</a:t>
            </a:r>
            <a:r>
              <a:rPr kumimoji="0" lang="zh-CN" altLang="en-US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签到统计</a:t>
            </a:r>
            <a:r>
              <a:rPr kumimoji="0" lang="en-US" altLang="zh-CN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”</a:t>
            </a:r>
            <a:r>
              <a:rPr kumimoji="0" lang="zh-CN" altLang="en-US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，查看学生签到情况</a:t>
            </a:r>
            <a:endParaRPr kumimoji="0" lang="en-US" altLang="zh-CN" sz="1400" b="0" kern="1200" cap="none" spc="0" normalizeH="0" baseline="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任意多边形 8196"/>
          <p:cNvSpPr/>
          <p:nvPr/>
        </p:nvSpPr>
        <p:spPr>
          <a:xfrm>
            <a:off x="3203575" y="2449513"/>
            <a:ext cx="3643313" cy="404812"/>
          </a:xfrm>
          <a:custGeom>
            <a:avLst/>
            <a:gdLst/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7F7F7F"/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962" name="矩形 8197"/>
          <p:cNvSpPr/>
          <p:nvPr/>
        </p:nvSpPr>
        <p:spPr>
          <a:xfrm>
            <a:off x="3995738" y="2513013"/>
            <a:ext cx="1965325" cy="2762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>
            <a:spAutoFit/>
          </a:bodyPr>
          <a:p>
            <a:pPr hangingPunct="0"/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PC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963" name="矩形 8200"/>
          <p:cNvSpPr/>
          <p:nvPr/>
        </p:nvSpPr>
        <p:spPr>
          <a:xfrm>
            <a:off x="527050" y="2089150"/>
            <a:ext cx="1855788" cy="96520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>
            <a:spAutoFit/>
          </a:bodyPr>
          <a:p>
            <a:pPr algn="ctr" hangingPunct="0"/>
            <a:r>
              <a:rPr lang="zh-CN" altLang="en-US" sz="2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 录</a:t>
            </a:r>
            <a:endParaRPr lang="zh-CN" altLang="en-US" sz="29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hangingPunct="0"/>
            <a:r>
              <a:rPr lang="en-US" altLang="zh-CN" sz="2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</a:t>
            </a:r>
            <a:endParaRPr lang="en-US" altLang="zh-CN" sz="29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964" name="任意多边形 8198"/>
          <p:cNvSpPr/>
          <p:nvPr/>
        </p:nvSpPr>
        <p:spPr>
          <a:xfrm>
            <a:off x="3201988" y="1444625"/>
            <a:ext cx="3644900" cy="404813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rgbClr val="7F7F7F"/>
          </a:solidFill>
          <a:ln w="12700">
            <a:noFill/>
          </a:ln>
        </p:spPr>
        <p:txBody>
          <a:bodyPr anchor="t"/>
          <a:p>
            <a:r>
              <a:rPr lang="en-US" altLang="zh-CN">
                <a:latin typeface="Calibri" panose="020F0502020204030204" pitchFamily="34" charset="0"/>
              </a:rPr>
              <a:t>              </a:t>
            </a:r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登录指南</a:t>
            </a:r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40965" name="任意多边形 8196"/>
          <p:cNvSpPr/>
          <p:nvPr/>
        </p:nvSpPr>
        <p:spPr>
          <a:xfrm>
            <a:off x="3197225" y="3332163"/>
            <a:ext cx="3643313" cy="4048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125661" y="141272"/>
              </a:cxn>
              <a:cxn ang="0">
                <a:pos x="125661" y="404812"/>
              </a:cxn>
              <a:cxn ang="0">
                <a:pos x="0" y="404812"/>
              </a:cxn>
              <a:cxn ang="0">
                <a:pos x="0" y="404456"/>
              </a:cxn>
              <a:cxn ang="0">
                <a:pos x="125661" y="141272"/>
              </a:cxn>
              <a:cxn ang="0">
                <a:pos x="460643" y="0"/>
              </a:cxn>
              <a:cxn ang="0">
                <a:pos x="3643313" y="0"/>
              </a:cxn>
              <a:cxn ang="0">
                <a:pos x="3643313" y="404812"/>
              </a:cxn>
              <a:cxn ang="0">
                <a:pos x="460643" y="404812"/>
              </a:cxn>
              <a:cxn ang="0">
                <a:pos x="460643" y="0"/>
              </a:cxn>
            </a:cxnLst>
            <a:rect l="txL" t="txT" r="txR" b="txB"/>
            <a:pathLst>
              <a:path w="21600" h="21600">
                <a:moveTo>
                  <a:pt x="745" y="7538"/>
                </a:moveTo>
                <a:lnTo>
                  <a:pt x="745" y="21600"/>
                </a:lnTo>
                <a:lnTo>
                  <a:pt x="0" y="21600"/>
                </a:lnTo>
                <a:lnTo>
                  <a:pt x="0" y="21581"/>
                </a:lnTo>
                <a:lnTo>
                  <a:pt x="745" y="7538"/>
                </a:lnTo>
                <a:close/>
                <a:moveTo>
                  <a:pt x="2731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731" y="21600"/>
                </a:lnTo>
                <a:lnTo>
                  <a:pt x="2731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FF536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hangingPunct="0"/>
            <a:r>
              <a:rPr lang="en-US" altLang="zh-CN" dirty="0">
                <a:latin typeface="Calibri" panose="020F0502020204030204" pitchFamily="34" charset="0"/>
                <a:ea typeface="宋体" panose="02010600030101010101" pitchFamily="2" charset="-122"/>
              </a:rPr>
              <a:t>              </a:t>
            </a:r>
            <a:r>
              <a: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APP操作指南</a:t>
            </a:r>
            <a:endParaRPr lang="en-US" altLang="zh-CN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矩形 59407"/>
          <p:cNvSpPr/>
          <p:nvPr/>
        </p:nvSpPr>
        <p:spPr>
          <a:xfrm>
            <a:off x="150813" y="4763"/>
            <a:ext cx="3022600" cy="338137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 APP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操作指南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下载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&amp;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登录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700" y="342900"/>
            <a:ext cx="4603750" cy="1100138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APP</a:t>
            </a:r>
            <a:r>
              <a:rPr kumimoji="0" lang="zh-CN" alt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下载</a:t>
            </a:r>
            <a:endParaRPr kumimoji="0" lang="en-US" altLang="zh-CN" sz="2400" kern="1200" cap="none" spc="0" normalizeH="0" baseline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b="0" kern="1200" cap="none" spc="0" normalizeH="0" baseline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扫描下方二维码下载校友邦教师版</a:t>
            </a:r>
            <a:r>
              <a:rPr kumimoji="0" lang="en-US" altLang="zh-CN" b="0" kern="1200" cap="none" spc="0" normalizeH="0" baseline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APP</a:t>
            </a:r>
            <a:endParaRPr kumimoji="0" lang="zh-CN" altLang="en-US" b="0" kern="1200" cap="none" spc="0" normalizeH="0" baseline="0" noProof="1">
              <a:solidFill>
                <a:srgbClr val="000000"/>
              </a:solidFill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lang="zh-CN" altLang="en-US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应用商店搜索</a:t>
            </a:r>
            <a:r>
              <a:rPr lang="en-US" altLang="zh-CN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“</a:t>
            </a:r>
            <a:r>
              <a:rPr lang="zh-CN" altLang="en-US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校友邦教师版</a:t>
            </a:r>
            <a:r>
              <a:rPr lang="en-US" altLang="zh-CN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”</a:t>
            </a:r>
            <a:r>
              <a:rPr lang="zh-CN" altLang="en-US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下载安装</a:t>
            </a:r>
            <a:endParaRPr kumimoji="0" lang="zh-CN" altLang="en-US" b="0" kern="1200" cap="none" spc="0" normalizeH="0" baseline="0" noProof="1">
              <a:solidFill>
                <a:srgbClr val="000000"/>
              </a:solidFill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</p:txBody>
      </p:sp>
      <p:grpSp>
        <p:nvGrpSpPr>
          <p:cNvPr id="41987" name="组合 1"/>
          <p:cNvGrpSpPr/>
          <p:nvPr/>
        </p:nvGrpSpPr>
        <p:grpSpPr>
          <a:xfrm>
            <a:off x="5068888" y="1673225"/>
            <a:ext cx="3751262" cy="3006725"/>
            <a:chOff x="7983" y="2635"/>
            <a:chExt cx="5907" cy="4734"/>
          </a:xfrm>
        </p:grpSpPr>
        <p:pic>
          <p:nvPicPr>
            <p:cNvPr id="9" name="图片 9" descr="42519521117195015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106" y="2635"/>
              <a:ext cx="2784" cy="473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图片 14" descr="51360803879567657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83" y="2635"/>
              <a:ext cx="2784" cy="473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" name="文本框 6"/>
          <p:cNvSpPr txBox="1"/>
          <p:nvPr/>
        </p:nvSpPr>
        <p:spPr>
          <a:xfrm>
            <a:off x="5362575" y="342900"/>
            <a:ext cx="3209925" cy="1100138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APP</a:t>
            </a:r>
            <a:r>
              <a:rPr kumimoji="0" lang="zh-CN" altLang="en-US" sz="2400" kern="1200" cap="none" spc="0" normalizeH="0" baseline="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登录</a:t>
            </a:r>
            <a:endParaRPr kumimoji="0" lang="en-US" altLang="zh-CN" sz="2400" kern="1200" cap="none" spc="0" normalizeH="0" baseline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lang="zh-CN" altLang="en-US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我的</a:t>
            </a:r>
            <a:r>
              <a:rPr lang="en-US" altLang="zh-CN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--</a:t>
            </a:r>
            <a:r>
              <a:rPr lang="zh-CN" altLang="en-US" b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点击登录</a:t>
            </a:r>
            <a:endParaRPr lang="zh-CN" altLang="en-US" b="0" noProof="1">
              <a:solidFill>
                <a:srgbClr val="000000"/>
              </a:solidFill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  <a:p>
            <a:pPr marL="342900" marR="0" indent="-342900" defTabSz="914400">
              <a:lnSpc>
                <a:spcPct val="130000"/>
              </a:lnSpc>
              <a:buClrTx/>
              <a:buSzTx/>
              <a:buAutoNum type="arabicPeriod"/>
              <a:defRPr/>
            </a:pPr>
            <a:r>
              <a:rPr kumimoji="0" lang="zh-CN" altLang="en-US" b="0" kern="1200" cap="none" spc="0" normalizeH="0" baseline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选择学校</a:t>
            </a:r>
            <a:r>
              <a:rPr kumimoji="0" lang="en-US" altLang="zh-CN" b="0" kern="1200" cap="none" spc="0" normalizeH="0" baseline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--</a:t>
            </a:r>
            <a:r>
              <a:rPr kumimoji="0" lang="zh-CN" altLang="en-US" b="0" kern="1200" cap="none" spc="0" normalizeH="0" baseline="0" noProof="1">
                <a:solidFill>
                  <a:srgbClr val="000000"/>
                </a:solidFill>
                <a:latin typeface="文鼎中楷体" panose="03000600000000000000" charset="-122"/>
                <a:ea typeface="文鼎中楷体" panose="03000600000000000000" charset="-122"/>
                <a:cs typeface="文鼎中楷体" panose="03000600000000000000" charset="-122"/>
                <a:sym typeface="Calibri" panose="020F0502020204030204" pitchFamily="34" charset="0"/>
              </a:rPr>
              <a:t>输入账号、密码</a:t>
            </a:r>
            <a:endParaRPr kumimoji="0" lang="zh-CN" altLang="en-US" b="0" kern="1200" cap="none" spc="0" normalizeH="0" baseline="0" noProof="1">
              <a:solidFill>
                <a:srgbClr val="000000"/>
              </a:solidFill>
              <a:latin typeface="文鼎中楷体" panose="03000600000000000000" charset="-122"/>
              <a:ea typeface="文鼎中楷体" panose="03000600000000000000" charset="-122"/>
              <a:cs typeface="文鼎中楷体" panose="03000600000000000000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5" y="1767205"/>
            <a:ext cx="15621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7F07E423C4604A91F8C86750A805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295" y="615950"/>
            <a:ext cx="2034540" cy="3622040"/>
          </a:xfrm>
          <a:prstGeom prst="rect">
            <a:avLst/>
          </a:prstGeom>
        </p:spPr>
      </p:pic>
      <p:pic>
        <p:nvPicPr>
          <p:cNvPr id="29" name="图片 29" descr="572120297302172629"/>
          <p:cNvPicPr/>
          <p:nvPr/>
        </p:nvPicPr>
        <p:blipFill>
          <a:blip r:embed="rId2"/>
          <a:stretch>
            <a:fillRect/>
          </a:stretch>
        </p:blipFill>
        <p:spPr>
          <a:xfrm>
            <a:off x="5619750" y="615950"/>
            <a:ext cx="2033588" cy="3622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8" descr="193271386710187799"/>
          <p:cNvPicPr/>
          <p:nvPr/>
        </p:nvPicPr>
        <p:blipFill>
          <a:blip r:embed="rId3"/>
          <a:stretch>
            <a:fillRect/>
          </a:stretch>
        </p:blipFill>
        <p:spPr>
          <a:xfrm>
            <a:off x="3052763" y="615950"/>
            <a:ext cx="2033588" cy="3622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3012" name="矩形 59407"/>
          <p:cNvSpPr/>
          <p:nvPr/>
        </p:nvSpPr>
        <p:spPr>
          <a:xfrm>
            <a:off x="104775" y="1588"/>
            <a:ext cx="5886450" cy="33655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APP--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工作实习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报名审核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22533" name="文本框 5"/>
          <p:cNvSpPr txBox="1"/>
          <p:nvPr/>
        </p:nvSpPr>
        <p:spPr>
          <a:xfrm>
            <a:off x="5470525" y="4516438"/>
            <a:ext cx="3127375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3，选择学生--查看该生报名详情</a:t>
            </a:r>
            <a:endParaRPr lang="zh-CN" altLang="en-US" noProof="1">
              <a:solidFill>
                <a:srgbClr val="FF0000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22534" name="文本框 10"/>
          <p:cNvSpPr txBox="1"/>
          <p:nvPr/>
        </p:nvSpPr>
        <p:spPr>
          <a:xfrm>
            <a:off x="7512050" y="3389313"/>
            <a:ext cx="1527175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4，通过或拒绝</a:t>
            </a:r>
            <a:endParaRPr lang="zh-CN" altLang="en-US" noProof="1">
              <a:solidFill>
                <a:srgbClr val="DF0024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22535" name="文本框 12"/>
          <p:cNvSpPr txBox="1"/>
          <p:nvPr/>
        </p:nvSpPr>
        <p:spPr>
          <a:xfrm>
            <a:off x="373063" y="4516438"/>
            <a:ext cx="25336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1，工作实习--报名审核</a:t>
            </a:r>
            <a:endParaRPr lang="zh-CN" altLang="en-US" noProof="1">
              <a:solidFill>
                <a:srgbClr val="DF0024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43016" name="文本框 13"/>
          <p:cNvSpPr txBox="1"/>
          <p:nvPr/>
        </p:nvSpPr>
        <p:spPr>
          <a:xfrm>
            <a:off x="654368" y="2531745"/>
            <a:ext cx="544512" cy="58261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2537" name="文本框 16"/>
          <p:cNvSpPr txBox="1"/>
          <p:nvPr/>
        </p:nvSpPr>
        <p:spPr>
          <a:xfrm>
            <a:off x="3052763" y="4516438"/>
            <a:ext cx="1933575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2，筛选待审核岗位</a:t>
            </a:r>
            <a:endParaRPr lang="zh-CN" altLang="en-US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7"/>
          <p:cNvCxnSpPr>
            <a:stCxn id="22534" idx="1"/>
          </p:cNvCxnSpPr>
          <p:nvPr/>
        </p:nvCxnSpPr>
        <p:spPr>
          <a:xfrm flipH="1">
            <a:off x="7023100" y="3558540"/>
            <a:ext cx="488950" cy="31813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37F07E423C4604A91F8C86750A805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815" y="561340"/>
            <a:ext cx="2034540" cy="362204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746875" y="561975"/>
            <a:ext cx="2033588" cy="36210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4516438" y="561975"/>
            <a:ext cx="2033588" cy="36210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/>
          <p:nvPr/>
        </p:nvPicPr>
        <p:blipFill>
          <a:blip r:embed="rId4"/>
          <a:stretch>
            <a:fillRect/>
          </a:stretch>
        </p:blipFill>
        <p:spPr>
          <a:xfrm>
            <a:off x="2312988" y="561975"/>
            <a:ext cx="2033588" cy="36210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4037" name="矩形 59407"/>
          <p:cNvSpPr/>
          <p:nvPr/>
        </p:nvSpPr>
        <p:spPr>
          <a:xfrm>
            <a:off x="104775" y="1588"/>
            <a:ext cx="5886450" cy="33655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APP--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工作实习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周日志批阅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23558" name="文本框 5"/>
          <p:cNvSpPr txBox="1"/>
          <p:nvPr/>
        </p:nvSpPr>
        <p:spPr>
          <a:xfrm>
            <a:off x="4516438" y="4516438"/>
            <a:ext cx="1714500" cy="3063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3，查看周日志详情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9" name="文本框 10"/>
          <p:cNvSpPr txBox="1"/>
          <p:nvPr/>
        </p:nvSpPr>
        <p:spPr>
          <a:xfrm>
            <a:off x="6746875" y="4392613"/>
            <a:ext cx="227012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4，批阅--审核通过or退回修改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文本框 12"/>
          <p:cNvSpPr txBox="1"/>
          <p:nvPr/>
        </p:nvSpPr>
        <p:spPr>
          <a:xfrm>
            <a:off x="104775" y="4387850"/>
            <a:ext cx="2008188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1400" noProof="1">
                <a:solidFill>
                  <a:srgbClr val="DF0024"/>
                </a:solidFill>
                <a:latin typeface="文鼎中楷体" panose="03000600000000000000" charset="-122"/>
                <a:ea typeface="文鼎中楷体" panose="03000600000000000000" charset="-122"/>
                <a:cs typeface="+mn-cs"/>
              </a:rPr>
              <a:t> </a:t>
            </a:r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1，工作实习--周日志批阅</a:t>
            </a:r>
            <a:endParaRPr lang="zh-CN" altLang="en-US" sz="1400" noProof="1">
              <a:solidFill>
                <a:srgbClr val="DF0024"/>
              </a:solidFill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44041" name="文本框 13"/>
          <p:cNvSpPr txBox="1"/>
          <p:nvPr/>
        </p:nvSpPr>
        <p:spPr>
          <a:xfrm>
            <a:off x="915670" y="2514600"/>
            <a:ext cx="544513" cy="58261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3562" name="文本框 16"/>
          <p:cNvSpPr txBox="1"/>
          <p:nvPr/>
        </p:nvSpPr>
        <p:spPr>
          <a:xfrm>
            <a:off x="2268538" y="4510088"/>
            <a:ext cx="1893888" cy="3079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2，筛选待批阅周日志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5" name="文本框 6"/>
          <p:cNvSpPr txBox="1"/>
          <p:nvPr/>
        </p:nvSpPr>
        <p:spPr>
          <a:xfrm>
            <a:off x="4516438" y="3097213"/>
            <a:ext cx="2047875" cy="3063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5，即时沟通--在线指导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5098415" y="3598544"/>
            <a:ext cx="488950" cy="31813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 flipV="1">
            <a:off x="6351905" y="4130675"/>
            <a:ext cx="301625" cy="32321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3131819" y="1311910"/>
            <a:ext cx="608965" cy="37528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37F07E423C4604A91F8C86750A805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" y="606425"/>
            <a:ext cx="2034540" cy="3622040"/>
          </a:xfrm>
          <a:prstGeom prst="rect">
            <a:avLst/>
          </a:prstGeom>
        </p:spPr>
      </p:pic>
      <p:sp>
        <p:nvSpPr>
          <p:cNvPr id="45057" name="矩形 59407"/>
          <p:cNvSpPr/>
          <p:nvPr/>
        </p:nvSpPr>
        <p:spPr>
          <a:xfrm>
            <a:off x="104775" y="1588"/>
            <a:ext cx="5886450" cy="33655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APP--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工作实习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签到统计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24578" name="文本框 2"/>
          <p:cNvSpPr txBox="1"/>
          <p:nvPr/>
        </p:nvSpPr>
        <p:spPr>
          <a:xfrm>
            <a:off x="104775" y="4471988"/>
            <a:ext cx="2305050" cy="3063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1，工作实习--签到统计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79" name="文本框 4"/>
          <p:cNvSpPr txBox="1"/>
          <p:nvPr/>
        </p:nvSpPr>
        <p:spPr>
          <a:xfrm>
            <a:off x="2473325" y="4516438"/>
            <a:ext cx="1536700" cy="3063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2，查看签到统计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0" name="文本框 5"/>
          <p:cNvSpPr txBox="1"/>
          <p:nvPr/>
        </p:nvSpPr>
        <p:spPr>
          <a:xfrm>
            <a:off x="4552950" y="4392613"/>
            <a:ext cx="1604963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3，选择学生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查看该生签到统计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6" descr="5383382525275394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663" y="617538"/>
            <a:ext cx="2036763" cy="36210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950" y="617538"/>
            <a:ext cx="2035175" cy="36210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875" y="606425"/>
            <a:ext cx="2043113" cy="363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586" name="文本框 10"/>
          <p:cNvSpPr txBox="1"/>
          <p:nvPr/>
        </p:nvSpPr>
        <p:spPr>
          <a:xfrm>
            <a:off x="6746875" y="4392613"/>
            <a:ext cx="1604963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4，选择日期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查看当天签到明细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067" name="文本框 12"/>
          <p:cNvSpPr txBox="1"/>
          <p:nvPr/>
        </p:nvSpPr>
        <p:spPr>
          <a:xfrm>
            <a:off x="184785" y="1854200"/>
            <a:ext cx="544513" cy="58261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7099935" y="1744980"/>
            <a:ext cx="419735" cy="40132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H="1" flipV="1">
            <a:off x="3503929" y="2437130"/>
            <a:ext cx="180340" cy="5168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H="1" flipV="1">
            <a:off x="638810" y="2500630"/>
            <a:ext cx="242570" cy="4533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7F07E423C4604A91F8C86750A805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180" y="671830"/>
            <a:ext cx="2034540" cy="3622040"/>
          </a:xfrm>
          <a:prstGeom prst="rect">
            <a:avLst/>
          </a:prstGeom>
        </p:spPr>
      </p:pic>
      <p:grpSp>
        <p:nvGrpSpPr>
          <p:cNvPr id="46081" name="组合 19"/>
          <p:cNvGrpSpPr/>
          <p:nvPr/>
        </p:nvGrpSpPr>
        <p:grpSpPr>
          <a:xfrm>
            <a:off x="2297350" y="755650"/>
            <a:ext cx="6546613" cy="3632200"/>
            <a:chOff x="3618" y="911"/>
            <a:chExt cx="10310" cy="572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12" y="911"/>
              <a:ext cx="3216" cy="57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图片 18" descr="50732453685625916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618" y="911"/>
              <a:ext cx="3214" cy="57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9" y="911"/>
              <a:ext cx="3216" cy="57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6086" name="矩形 59407"/>
          <p:cNvSpPr/>
          <p:nvPr/>
        </p:nvSpPr>
        <p:spPr>
          <a:xfrm>
            <a:off x="104775" y="1588"/>
            <a:ext cx="5886450" cy="336550"/>
          </a:xfrm>
          <a:prstGeom prst="rect">
            <a:avLst/>
          </a:prstGeom>
          <a:noFill/>
          <a:ln w="12700">
            <a:noFill/>
          </a:ln>
        </p:spPr>
        <p:txBody>
          <a:bodyPr wrap="square" lIns="45720" rIns="45720" anchor="ctr">
            <a:spAutoFit/>
          </a:bodyPr>
          <a:p>
            <a:pPr hangingPunct="0"/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APP--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工作实习</a:t>
            </a:r>
            <a:r>
              <a:rPr lang="en-US" altLang="zh-CN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--</a:t>
            </a:r>
            <a:r>
              <a:rPr lang="zh-CN" altLang="en-US" dirty="0">
                <a:solidFill>
                  <a:srgbClr val="FFFFFF"/>
                </a:solidFill>
                <a:latin typeface="文鼎中楷体" panose="03000600000000000000" charset="-122"/>
                <a:ea typeface="文鼎中楷体" panose="03000600000000000000" charset="-122"/>
                <a:sym typeface="微软雅黑" panose="020B0503020204020204" pitchFamily="34" charset="-122"/>
              </a:rPr>
              <a:t>我的实习生</a:t>
            </a:r>
            <a:endParaRPr lang="zh-CN" altLang="en-US" dirty="0">
              <a:solidFill>
                <a:srgbClr val="FFFFFF"/>
              </a:solidFill>
              <a:latin typeface="文鼎中楷体" panose="03000600000000000000" charset="-122"/>
              <a:ea typeface="文鼎中楷体" panose="03000600000000000000" charset="-122"/>
              <a:sym typeface="微软雅黑" panose="020B0503020204020204" pitchFamily="34" charset="-122"/>
            </a:endParaRPr>
          </a:p>
        </p:txBody>
      </p:sp>
      <p:sp>
        <p:nvSpPr>
          <p:cNvPr id="25607" name="文本框 5"/>
          <p:cNvSpPr txBox="1"/>
          <p:nvPr/>
        </p:nvSpPr>
        <p:spPr>
          <a:xfrm>
            <a:off x="4552950" y="4516438"/>
            <a:ext cx="2759075" cy="3063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3，选择学生--查看该生实习详情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8" name="文本框 10"/>
          <p:cNvSpPr txBox="1"/>
          <p:nvPr/>
        </p:nvSpPr>
        <p:spPr>
          <a:xfrm>
            <a:off x="6594475" y="3044825"/>
            <a:ext cx="2224088" cy="7366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4，打开消息按钮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与实习生在线沟通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*支持位置发送、视频聊天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9" name="文本框 12"/>
          <p:cNvSpPr txBox="1"/>
          <p:nvPr/>
        </p:nvSpPr>
        <p:spPr>
          <a:xfrm>
            <a:off x="-41275" y="4516438"/>
            <a:ext cx="2338388" cy="3063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1，工作实习--我的实习生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90" name="文本框 13"/>
          <p:cNvSpPr txBox="1"/>
          <p:nvPr/>
        </p:nvSpPr>
        <p:spPr>
          <a:xfrm>
            <a:off x="916305" y="1962785"/>
            <a:ext cx="542925" cy="58261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5611" name="文本框 16"/>
          <p:cNvSpPr txBox="1"/>
          <p:nvPr/>
        </p:nvSpPr>
        <p:spPr>
          <a:xfrm>
            <a:off x="2420938" y="4516438"/>
            <a:ext cx="1714500" cy="3063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1400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2，查看实习生名单</a:t>
            </a:r>
            <a:endParaRPr lang="zh-CN" altLang="en-US" sz="1400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92" name="文本框 20"/>
          <p:cNvSpPr txBox="1"/>
          <p:nvPr/>
        </p:nvSpPr>
        <p:spPr>
          <a:xfrm>
            <a:off x="523875" y="339725"/>
            <a:ext cx="8043863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Calibri" panose="020F0502020204030204" pitchFamily="34" charset="0"/>
                <a:cs typeface="Calibri" panose="020F0502020204030204" pitchFamily="34" charset="0"/>
              </a:rPr>
              <a:t>  备注</a:t>
            </a:r>
            <a:r>
              <a:rPr lang="zh-CN" altLang="en-US">
                <a:latin typeface="文鼎中楷体" panose="03000600000000000000" charset="-122"/>
                <a:ea typeface="文鼎中楷体" panose="03000600000000000000" charset="-122"/>
              </a:rPr>
              <a:t>：</a:t>
            </a:r>
            <a:r>
              <a:rPr lang="en-US" altLang="zh-CN">
                <a:latin typeface="文鼎中楷体" panose="03000600000000000000" charset="-122"/>
                <a:ea typeface="文鼎中楷体" panose="03000600000000000000" charset="-122"/>
              </a:rPr>
              <a:t>“</a:t>
            </a:r>
            <a:r>
              <a:rPr lang="zh-CN" altLang="en-US">
                <a:latin typeface="文鼎中楷体" panose="03000600000000000000" charset="-122"/>
                <a:ea typeface="文鼎中楷体" panose="03000600000000000000" charset="-122"/>
              </a:rPr>
              <a:t>我的实习生</a:t>
            </a:r>
            <a:r>
              <a:rPr lang="en-US" altLang="zh-CN">
                <a:latin typeface="文鼎中楷体" panose="03000600000000000000" charset="-122"/>
                <a:ea typeface="文鼎中楷体" panose="03000600000000000000" charset="-122"/>
              </a:rPr>
              <a:t>”</a:t>
            </a:r>
            <a:r>
              <a:rPr lang="zh-CN" altLang="en-US">
                <a:latin typeface="文鼎中楷体" panose="03000600000000000000" charset="-122"/>
                <a:ea typeface="文鼎中楷体" panose="03000600000000000000" charset="-122"/>
              </a:rPr>
              <a:t>只显示已参与的学生，如需查看完整实习生名单请登录网页端。</a:t>
            </a:r>
            <a:endParaRPr lang="zh-CN" altLang="en-US"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1346200" y="2591435"/>
            <a:ext cx="242570" cy="4533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 flipV="1">
            <a:off x="3356610" y="2256154"/>
            <a:ext cx="242570" cy="4533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5991225" y="1630045"/>
            <a:ext cx="242570" cy="4533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  <a:effectLst>
            <a:glow rad="76200">
              <a:schemeClr val="accent3">
                <a:satMod val="175000"/>
                <a:alpha val="9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矩形 75776"/>
          <p:cNvSpPr/>
          <p:nvPr/>
        </p:nvSpPr>
        <p:spPr>
          <a:xfrm>
            <a:off x="0" y="-19050"/>
            <a:ext cx="9144000" cy="516255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 lIns="45720" rIns="45720" anchor="ctr"/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zh-CN" altLang="en-US" sz="2000" dirty="0">
                <a:latin typeface="文鼎中楷体" panose="03000600000000000000" charset="-122"/>
                <a:ea typeface="文鼎中楷体" panose="03000600000000000000" charset="-122"/>
              </a:rPr>
              <a:t>                    </a:t>
            </a:r>
            <a:r>
              <a:rPr lang="zh-CN" altLang="en-US" sz="2000" dirty="0">
                <a:solidFill>
                  <a:schemeClr val="bg1"/>
                </a:solidFill>
                <a:latin typeface="文鼎中楷体" panose="03000600000000000000" charset="-122"/>
                <a:ea typeface="文鼎中楷体" panose="03000600000000000000" charset="-122"/>
              </a:rPr>
              <a:t> </a:t>
            </a:r>
            <a:endParaRPr lang="zh-CN" altLang="en-US" sz="2000" dirty="0">
              <a:solidFill>
                <a:schemeClr val="bg1"/>
              </a:solidFill>
              <a:latin typeface="文鼎中楷体" panose="03000600000000000000" charset="-122"/>
              <a:ea typeface="文鼎中楷体" panose="03000600000000000000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服务电话：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    0579-82722068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    17757972178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服务QQ：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      3001048075</a:t>
            </a:r>
            <a:endParaRPr lang="zh-CN" altLang="en-US" sz="2000" dirty="0">
              <a:solidFill>
                <a:schemeClr val="bg1"/>
              </a:solidFill>
              <a:latin typeface="文鼎中楷体" panose="03000600000000000000" charset="-122"/>
              <a:ea typeface="文鼎中楷体" panose="03000600000000000000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文鼎中楷体" panose="03000600000000000000" charset="-122"/>
                <a:ea typeface="文鼎中楷体" panose="03000600000000000000" charset="-122"/>
              </a:rPr>
              <a:t>                     </a:t>
            </a:r>
            <a:endParaRPr lang="en-US" altLang="zh-CN" sz="2000" dirty="0">
              <a:solidFill>
                <a:schemeClr val="bg1"/>
              </a:solidFill>
              <a:latin typeface="文鼎中楷体" panose="03000600000000000000" charset="-122"/>
              <a:ea typeface="文鼎中楷体" panose="03000600000000000000" charset="-122"/>
            </a:endParaRPr>
          </a:p>
          <a:p>
            <a:pPr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文鼎中楷体" panose="03000600000000000000" charset="-122"/>
                <a:ea typeface="文鼎中楷体" panose="03000600000000000000" charset="-122"/>
              </a:rPr>
              <a:t>                                      </a:t>
            </a:r>
            <a:r>
              <a:rPr lang="zh-CN" altLang="en-US" sz="2000" dirty="0">
                <a:latin typeface="文鼎中楷体" panose="03000600000000000000" charset="-122"/>
                <a:ea typeface="文鼎中楷体" panose="03000600000000000000" charset="-122"/>
              </a:rPr>
              <a:t>                 </a:t>
            </a:r>
            <a:endParaRPr lang="en-US" altLang="zh-CN" sz="2000" dirty="0">
              <a:latin typeface="文鼎中楷体" panose="03000600000000000000" charset="-122"/>
              <a:ea typeface="文鼎中楷体" panose="03000600000000000000" charset="-122"/>
            </a:endParaRPr>
          </a:p>
        </p:txBody>
      </p:sp>
      <p:sp>
        <p:nvSpPr>
          <p:cNvPr id="41986" name="矩形 75777"/>
          <p:cNvSpPr txBox="1"/>
          <p:nvPr/>
        </p:nvSpPr>
        <p:spPr>
          <a:xfrm>
            <a:off x="6237286" y="2212975"/>
            <a:ext cx="1017589" cy="5835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  <a:scene3d>
              <a:camera prst="orthographicFront"/>
              <a:lightRig rig="threePt" dir="t"/>
            </a:scene3d>
          </a:bodyPr>
          <a:p>
            <a:pPr algn="ctr" hangingPunct="0">
              <a:buClrTx/>
              <a:buSzTx/>
              <a:defRPr/>
            </a:pPr>
            <a:r>
              <a:rPr lang="zh-CN" altLang="en-US" sz="320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谢谢</a:t>
            </a:r>
            <a:endParaRPr lang="zh-CN" altLang="en-US" sz="3200" noProof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6867" name="组合 75778"/>
          <p:cNvGrpSpPr/>
          <p:nvPr/>
        </p:nvGrpSpPr>
        <p:grpSpPr>
          <a:xfrm>
            <a:off x="223838" y="350838"/>
            <a:ext cx="6562725" cy="4422775"/>
            <a:chOff x="0" y="0"/>
            <a:chExt cx="6562725" cy="4422775"/>
          </a:xfrm>
        </p:grpSpPr>
        <p:sp>
          <p:nvSpPr>
            <p:cNvPr id="36868" name="任意多边形 75779"/>
            <p:cNvSpPr/>
            <p:nvPr/>
          </p:nvSpPr>
          <p:spPr>
            <a:xfrm>
              <a:off x="0" y="0"/>
              <a:ext cx="6562725" cy="4422775"/>
            </a:xfrm>
            <a:custGeom>
              <a:avLst/>
              <a:gdLst/>
              <a:ahLst/>
              <a:cxnLst>
                <a:cxn ang="0">
                  <a:pos x="6562725" y="2998478"/>
                </a:cxn>
                <a:cxn ang="0">
                  <a:pos x="6557560" y="4422775"/>
                </a:cxn>
                <a:cxn ang="0">
                  <a:pos x="0" y="4422775"/>
                </a:cxn>
                <a:cxn ang="0">
                  <a:pos x="0" y="0"/>
                </a:cxn>
                <a:cxn ang="0">
                  <a:pos x="6557560" y="0"/>
                </a:cxn>
                <a:cxn ang="0">
                  <a:pos x="6546622" y="1385598"/>
                </a:cxn>
              </a:cxnLst>
              <a:pathLst>
                <a:path w="21600" h="21600">
                  <a:moveTo>
                    <a:pt x="21600" y="14644"/>
                  </a:moveTo>
                  <a:cubicBezTo>
                    <a:pt x="21594" y="17103"/>
                    <a:pt x="21589" y="19141"/>
                    <a:pt x="21583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21583" y="0"/>
                  </a:lnTo>
                  <a:cubicBezTo>
                    <a:pt x="21575" y="2217"/>
                    <a:pt x="21547" y="6767"/>
                    <a:pt x="21547" y="6767"/>
                  </a:cubicBezTo>
                </a:path>
              </a:pathLst>
            </a:custGeom>
            <a:noFill/>
            <a:ln w="38100" cap="sq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69" name="矩形 75780"/>
            <p:cNvSpPr/>
            <p:nvPr/>
          </p:nvSpPr>
          <p:spPr>
            <a:xfrm>
              <a:off x="1" y="2076761"/>
              <a:ext cx="6562722" cy="269241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45720" rIns="45720" anchor="ctr">
              <a:spAutoFit/>
            </a:bodyPr>
            <a:p>
              <a:pPr algn="ctr" hangingPunct="0"/>
              <a:r>
                <a: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2300</Words>
  <Application>WPS 演示</Application>
  <PresentationFormat>全屏显示(16:9)</PresentationFormat>
  <Paragraphs>294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微软雅黑</vt:lpstr>
      <vt:lpstr>文鼎中楷体</vt:lpstr>
      <vt:lpstr>Arial Unicode MS</vt:lpstr>
      <vt:lpstr>Times New Roman</vt:lpstr>
      <vt:lpstr>Office 主题</vt:lpstr>
      <vt:lpstr>Office 主题 - Default</vt:lpstr>
      <vt:lpstr>1_Office 主题 - Default</vt:lpstr>
      <vt:lpstr>3_Office 主题 - Default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oо○謊唁oо</cp:lastModifiedBy>
  <cp:revision>310</cp:revision>
  <dcterms:created xsi:type="dcterms:W3CDTF">2017-01-09T09:44:00Z</dcterms:created>
  <dcterms:modified xsi:type="dcterms:W3CDTF">2019-05-28T07:21:52Z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